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4660"/>
  </p:normalViewPr>
  <p:slideViewPr>
    <p:cSldViewPr>
      <p:cViewPr varScale="1">
        <p:scale>
          <a:sx n="78" d="100"/>
          <a:sy n="78" d="100"/>
        </p:scale>
        <p:origin x="-8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2395" y="-101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6AC14-F508-4E81-A0FE-1F7CB5A86DB5}" type="datetimeFigureOut">
              <a:rPr lang="en-US" smtClean="0"/>
              <a:pPr/>
              <a:t>12/28/2015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2B3F0-AA59-411E-94EB-68C9AC9EE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D1808-3237-420F-9288-92136F088D42}" type="datetimeFigureOut">
              <a:rPr lang="en-US" smtClean="0"/>
              <a:pPr/>
              <a:t>12/28/2015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D3894-EBE2-4C07-955F-DC7F5B2DC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6324600"/>
            <a:ext cx="3630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Criminal Law – Professor David Thaw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848600" y="632460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</a:t>
            </a:r>
            <a:fld id="{11C31AB8-CB78-478E-B9A9-5AD95C348CB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943600" y="6324600"/>
            <a:ext cx="1835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 10, Lecture</a:t>
            </a:r>
            <a:r>
              <a:rPr lang="en-US" baseline="0" dirty="0" smtClean="0"/>
              <a:t> 3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6243-16C6-4ECB-A9C7-0BC3E86105D8}" type="datetimeFigureOut">
              <a:rPr lang="en-US" smtClean="0"/>
              <a:pPr/>
              <a:t>12/28/2015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Criminal Law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5532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Part 10:  Inchoate Crimes</a:t>
            </a:r>
          </a:p>
          <a:p>
            <a:r>
              <a:rPr lang="en-US" dirty="0" smtClean="0"/>
              <a:t>Lecture 3:  Solicitation</a:t>
            </a:r>
            <a:endParaRPr lang="en-US" dirty="0"/>
          </a:p>
        </p:txBody>
      </p:sp>
      <p:pic>
        <p:nvPicPr>
          <p:cNvPr id="12290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5943600"/>
            <a:ext cx="1914525" cy="685800"/>
          </a:xfrm>
          <a:prstGeom prst="rect">
            <a:avLst/>
          </a:prstGeom>
          <a:noFill/>
        </p:spPr>
      </p:pic>
      <p:pic>
        <p:nvPicPr>
          <p:cNvPr id="12292" name="Picture 4" descr="UConn.edu Homep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19800"/>
            <a:ext cx="1600200" cy="590551"/>
          </a:xfrm>
          <a:prstGeom prst="rect">
            <a:avLst/>
          </a:prstGeom>
          <a:noFill/>
        </p:spPr>
      </p:pic>
      <p:pic>
        <p:nvPicPr>
          <p:cNvPr id="12294" name="Picture 6" descr="UConn Law Homep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6210300"/>
            <a:ext cx="1876425" cy="26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Inchoate Offenses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Inchoate offenses criminalize conduct which is designed to culminate in criminal conduct but which fails to do so or awaits the completion of the criminal act by another</a:t>
            </a:r>
          </a:p>
          <a:p>
            <a:r>
              <a:rPr lang="en-US" dirty="0" smtClean="0"/>
              <a:t>Three primary examples:</a:t>
            </a:r>
          </a:p>
          <a:p>
            <a:pPr lvl="1"/>
            <a:r>
              <a:rPr lang="en-US" dirty="0" smtClean="0"/>
              <a:t>Attempt</a:t>
            </a:r>
          </a:p>
          <a:p>
            <a:pPr lvl="1"/>
            <a:r>
              <a:rPr lang="en-US" dirty="0" smtClean="0"/>
              <a:t>Solicitation</a:t>
            </a:r>
          </a:p>
          <a:p>
            <a:pPr lvl="1"/>
            <a:r>
              <a:rPr lang="en-US" dirty="0" smtClean="0"/>
              <a:t>Conspiracy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Solicitation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Solicitation is the effort to get another person to commit a crime (regardless of whether that other person actually commits the crime)</a:t>
            </a:r>
          </a:p>
          <a:p>
            <a:r>
              <a:rPr lang="en-US" dirty="0" smtClean="0"/>
              <a:t>CL:  “asking, enticing, inducing, or counseling another person to commit a crime”</a:t>
            </a:r>
          </a:p>
          <a:p>
            <a:pPr lvl="1"/>
            <a:r>
              <a:rPr lang="en-US" dirty="0" smtClean="0"/>
              <a:t>Example:  Δ tells me all about how much fun it is to murder, and how I should murder his worst enemy</a:t>
            </a:r>
          </a:p>
          <a:p>
            <a:r>
              <a:rPr lang="en-US" dirty="0" smtClean="0"/>
              <a:t>Merger Rule applies (cannot be convicted both of solicitation and of the crime being solicited)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Solicitation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MPC:  </a:t>
            </a:r>
            <a:r>
              <a:rPr lang="en-US" i="1" dirty="0" smtClean="0"/>
              <a:t>(learn through distinctions from CL)</a:t>
            </a:r>
            <a:endParaRPr lang="en-US" dirty="0" smtClean="0"/>
          </a:p>
          <a:p>
            <a:pPr lvl="1"/>
            <a:r>
              <a:rPr lang="en-US" dirty="0" smtClean="0"/>
              <a:t>(1) punishment:</a:t>
            </a:r>
          </a:p>
          <a:p>
            <a:pPr lvl="2"/>
            <a:r>
              <a:rPr lang="en-US" dirty="0" smtClean="0"/>
              <a:t>CL – punishment for solicitation is lower than for crime</a:t>
            </a:r>
          </a:p>
          <a:p>
            <a:pPr lvl="2"/>
            <a:r>
              <a:rPr lang="en-US" dirty="0" smtClean="0"/>
              <a:t>MPC – punishment is same for solicitation and crime</a:t>
            </a:r>
          </a:p>
          <a:p>
            <a:pPr lvl="1"/>
            <a:r>
              <a:rPr lang="en-US" dirty="0" smtClean="0"/>
              <a:t>(2) communication:</a:t>
            </a:r>
          </a:p>
          <a:p>
            <a:pPr lvl="2"/>
            <a:r>
              <a:rPr lang="en-US" dirty="0" smtClean="0"/>
              <a:t>CL – solicitous communication must be received</a:t>
            </a:r>
          </a:p>
          <a:p>
            <a:pPr lvl="2"/>
            <a:r>
              <a:rPr lang="en-US" dirty="0" smtClean="0"/>
              <a:t>MPC – solicitous communication </a:t>
            </a:r>
            <a:r>
              <a:rPr lang="en-US" u="sng" dirty="0" smtClean="0"/>
              <a:t>need not</a:t>
            </a:r>
            <a:r>
              <a:rPr lang="en-US" dirty="0" smtClean="0"/>
              <a:t> be received</a:t>
            </a:r>
          </a:p>
          <a:p>
            <a:pPr lvl="3"/>
            <a:r>
              <a:rPr lang="en-US" i="1" dirty="0" smtClean="0"/>
              <a:t>State v. Cotton</a:t>
            </a:r>
            <a:r>
              <a:rPr lang="en-US" dirty="0" smtClean="0"/>
              <a:t> (CB 773)</a:t>
            </a:r>
            <a:endParaRPr lang="en-US" i="1" dirty="0" smtClean="0"/>
          </a:p>
          <a:p>
            <a:pPr lvl="1"/>
            <a:r>
              <a:rPr lang="en-US" dirty="0" smtClean="0"/>
              <a:t>(3) defenses:</a:t>
            </a:r>
          </a:p>
          <a:p>
            <a:pPr lvl="2"/>
            <a:r>
              <a:rPr lang="en-US" dirty="0" smtClean="0"/>
              <a:t>CL – renunciation </a:t>
            </a:r>
            <a:r>
              <a:rPr lang="en-US" u="sng" dirty="0" smtClean="0"/>
              <a:t>not</a:t>
            </a:r>
            <a:r>
              <a:rPr lang="en-US" dirty="0" smtClean="0"/>
              <a:t> a defense</a:t>
            </a:r>
          </a:p>
          <a:p>
            <a:pPr lvl="2"/>
            <a:r>
              <a:rPr lang="en-US" dirty="0" smtClean="0"/>
              <a:t>MPC – renunciation can be a defense, but Δ must </a:t>
            </a:r>
            <a:r>
              <a:rPr lang="en-US" u="sng" dirty="0" smtClean="0"/>
              <a:t>prevent</a:t>
            </a:r>
            <a:r>
              <a:rPr lang="en-US" dirty="0" smtClean="0"/>
              <a:t> the (substantive) crime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iminal La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Criminal Law</Template>
  <TotalTime>23305</TotalTime>
  <Words>221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Criminal Law</vt:lpstr>
      <vt:lpstr>Criminal Law</vt:lpstr>
      <vt:lpstr>Inchoate Offenses</vt:lpstr>
      <vt:lpstr>Solicitation</vt:lpstr>
      <vt:lpstr>Solicitation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Criminal Law</dc:title>
  <dc:creator>David Thaw</dc:creator>
  <cp:lastModifiedBy>David Thaw</cp:lastModifiedBy>
  <cp:revision>756</cp:revision>
  <dcterms:created xsi:type="dcterms:W3CDTF">2015-12-09T04:26:39Z</dcterms:created>
  <dcterms:modified xsi:type="dcterms:W3CDTF">2015-12-28T07:14:03Z</dcterms:modified>
</cp:coreProperties>
</file>